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1250DC-BB01-44A3-BE5C-223B665276EE}" type="doc">
      <dgm:prSet loTypeId="urn:microsoft.com/office/officeart/2005/8/layout/chevron2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D530A13-C28A-4012-91FE-65F81F7C9CD4}">
      <dgm:prSet phldrT="[Text]"/>
      <dgm:spPr/>
      <dgm:t>
        <a:bodyPr/>
        <a:lstStyle/>
        <a:p>
          <a:endParaRPr lang="en-US" dirty="0"/>
        </a:p>
      </dgm:t>
    </dgm:pt>
    <dgm:pt modelId="{6778588F-31B7-46CA-9D4A-AE8E06F0715B}" type="parTrans" cxnId="{279011D6-55D6-4388-AD9C-B211BE5C0B2A}">
      <dgm:prSet/>
      <dgm:spPr/>
      <dgm:t>
        <a:bodyPr/>
        <a:lstStyle/>
        <a:p>
          <a:endParaRPr lang="en-US"/>
        </a:p>
      </dgm:t>
    </dgm:pt>
    <dgm:pt modelId="{EDDE1E45-6BBF-48BB-AEC1-AE9203F56C5A}" type="sibTrans" cxnId="{279011D6-55D6-4388-AD9C-B211BE5C0B2A}">
      <dgm:prSet/>
      <dgm:spPr/>
      <dgm:t>
        <a:bodyPr/>
        <a:lstStyle/>
        <a:p>
          <a:endParaRPr lang="en-US"/>
        </a:p>
      </dgm:t>
    </dgm:pt>
    <dgm:pt modelId="{A47869FE-4344-47F5-8447-DD6F23256278}">
      <dgm:prSet phldrT="[Text]"/>
      <dgm:spPr/>
      <dgm:t>
        <a:bodyPr/>
        <a:lstStyle/>
        <a:p>
          <a:endParaRPr lang="en-US" dirty="0"/>
        </a:p>
      </dgm:t>
    </dgm:pt>
    <dgm:pt modelId="{71E4CF0F-9FA1-4EBA-90E9-685C74861066}" type="parTrans" cxnId="{589A36ED-B4EE-4CFA-8932-6DE84B791164}">
      <dgm:prSet/>
      <dgm:spPr/>
      <dgm:t>
        <a:bodyPr/>
        <a:lstStyle/>
        <a:p>
          <a:endParaRPr lang="en-US"/>
        </a:p>
      </dgm:t>
    </dgm:pt>
    <dgm:pt modelId="{4E13E2D1-F6E0-4C97-9189-15FF458470BC}" type="sibTrans" cxnId="{589A36ED-B4EE-4CFA-8932-6DE84B791164}">
      <dgm:prSet/>
      <dgm:spPr/>
      <dgm:t>
        <a:bodyPr/>
        <a:lstStyle/>
        <a:p>
          <a:endParaRPr lang="en-US"/>
        </a:p>
      </dgm:t>
    </dgm:pt>
    <dgm:pt modelId="{0FD219E7-F0A0-4A43-A2AD-08DB26A93876}">
      <dgm:prSet phldrT="[Text]"/>
      <dgm:spPr/>
      <dgm:t>
        <a:bodyPr/>
        <a:lstStyle/>
        <a:p>
          <a:r>
            <a:rPr lang="ro-RO" dirty="0" smtClean="0"/>
            <a:t>Definiție</a:t>
          </a:r>
          <a:endParaRPr lang="en-US" dirty="0"/>
        </a:p>
      </dgm:t>
    </dgm:pt>
    <dgm:pt modelId="{D1D8C979-89D2-4621-A2E1-C6CB71A0320E}" type="parTrans" cxnId="{31C20566-670A-4C01-893B-0ACDE3A753A8}">
      <dgm:prSet/>
      <dgm:spPr/>
      <dgm:t>
        <a:bodyPr/>
        <a:lstStyle/>
        <a:p>
          <a:endParaRPr lang="en-US"/>
        </a:p>
      </dgm:t>
    </dgm:pt>
    <dgm:pt modelId="{C3D67E22-7ABE-4645-8BD8-FA95CAEC4877}" type="sibTrans" cxnId="{31C20566-670A-4C01-893B-0ACDE3A753A8}">
      <dgm:prSet/>
      <dgm:spPr/>
      <dgm:t>
        <a:bodyPr/>
        <a:lstStyle/>
        <a:p>
          <a:endParaRPr lang="en-US"/>
        </a:p>
      </dgm:t>
    </dgm:pt>
    <dgm:pt modelId="{107E638B-C98B-4A60-A84F-FE4CD7D6FC68}">
      <dgm:prSet phldrT="[Text]"/>
      <dgm:spPr/>
      <dgm:t>
        <a:bodyPr/>
        <a:lstStyle/>
        <a:p>
          <a:endParaRPr lang="en-US" dirty="0"/>
        </a:p>
      </dgm:t>
    </dgm:pt>
    <dgm:pt modelId="{06DDC367-FE01-4B59-9B79-CEE739C756AF}" type="parTrans" cxnId="{E03083F1-0ECD-4E8E-A7F9-D3D2F88B98B4}">
      <dgm:prSet/>
      <dgm:spPr/>
      <dgm:t>
        <a:bodyPr/>
        <a:lstStyle/>
        <a:p>
          <a:endParaRPr lang="en-US"/>
        </a:p>
      </dgm:t>
    </dgm:pt>
    <dgm:pt modelId="{8DF2AD34-0B4E-4D8C-B72C-0D0BB0023632}" type="sibTrans" cxnId="{E03083F1-0ECD-4E8E-A7F9-D3D2F88B98B4}">
      <dgm:prSet/>
      <dgm:spPr/>
      <dgm:t>
        <a:bodyPr/>
        <a:lstStyle/>
        <a:p>
          <a:endParaRPr lang="en-US"/>
        </a:p>
      </dgm:t>
    </dgm:pt>
    <dgm:pt modelId="{434E735D-3C1E-43C0-8A56-F6BCA1AF70D0}">
      <dgm:prSet phldrT="[Text]"/>
      <dgm:spPr/>
      <dgm:t>
        <a:bodyPr/>
        <a:lstStyle/>
        <a:p>
          <a:r>
            <a:rPr lang="ro-RO" dirty="0" smtClean="0"/>
            <a:t>Declararea tabloului</a:t>
          </a:r>
          <a:endParaRPr lang="en-US" dirty="0"/>
        </a:p>
      </dgm:t>
    </dgm:pt>
    <dgm:pt modelId="{4E76E4BE-5D3D-402B-9C76-32F20E5903E9}" type="parTrans" cxnId="{ADA7897D-B8A4-43A9-AF79-00802AA77850}">
      <dgm:prSet/>
      <dgm:spPr/>
      <dgm:t>
        <a:bodyPr/>
        <a:lstStyle/>
        <a:p>
          <a:endParaRPr lang="en-US"/>
        </a:p>
      </dgm:t>
    </dgm:pt>
    <dgm:pt modelId="{336A8FCA-696C-4715-8F58-3347A5866E9A}" type="sibTrans" cxnId="{ADA7897D-B8A4-43A9-AF79-00802AA77850}">
      <dgm:prSet/>
      <dgm:spPr/>
      <dgm:t>
        <a:bodyPr/>
        <a:lstStyle/>
        <a:p>
          <a:endParaRPr lang="en-US"/>
        </a:p>
      </dgm:t>
    </dgm:pt>
    <dgm:pt modelId="{5582F14C-915A-4C49-9549-9463319BA726}">
      <dgm:prSet phldrT="[Text]"/>
      <dgm:spPr/>
      <dgm:t>
        <a:bodyPr/>
        <a:lstStyle/>
        <a:p>
          <a:r>
            <a:rPr lang="ro-RO" dirty="0" smtClean="0"/>
            <a:t>Inițializarea tabloului</a:t>
          </a:r>
          <a:endParaRPr lang="en-US" dirty="0"/>
        </a:p>
      </dgm:t>
    </dgm:pt>
    <dgm:pt modelId="{B3DEFEC8-FA7B-41F6-9E63-9AC03D22F64A}" type="parTrans" cxnId="{FED7BB55-6A20-44BC-AC49-69C3A7791A16}">
      <dgm:prSet/>
      <dgm:spPr/>
      <dgm:t>
        <a:bodyPr/>
        <a:lstStyle/>
        <a:p>
          <a:endParaRPr lang="en-US"/>
        </a:p>
      </dgm:t>
    </dgm:pt>
    <dgm:pt modelId="{BC7DCBCB-BC70-4035-B165-FA4AFE978205}" type="sibTrans" cxnId="{FED7BB55-6A20-44BC-AC49-69C3A7791A16}">
      <dgm:prSet/>
      <dgm:spPr/>
      <dgm:t>
        <a:bodyPr/>
        <a:lstStyle/>
        <a:p>
          <a:endParaRPr lang="en-US"/>
        </a:p>
      </dgm:t>
    </dgm:pt>
    <dgm:pt modelId="{09F68F13-4BE4-4067-820C-8882A248468A}">
      <dgm:prSet phldrT="[Text]"/>
      <dgm:spPr/>
      <dgm:t>
        <a:bodyPr/>
        <a:lstStyle/>
        <a:p>
          <a:endParaRPr lang="en-US" dirty="0"/>
        </a:p>
      </dgm:t>
    </dgm:pt>
    <dgm:pt modelId="{BB394F66-0E70-48C9-8A66-B8936EF9470C}" type="parTrans" cxnId="{B5CA9771-10B0-4D35-A57C-FD5073D8803F}">
      <dgm:prSet/>
      <dgm:spPr/>
      <dgm:t>
        <a:bodyPr/>
        <a:lstStyle/>
        <a:p>
          <a:endParaRPr lang="en-US"/>
        </a:p>
      </dgm:t>
    </dgm:pt>
    <dgm:pt modelId="{65DE0482-55E4-4423-87DD-4E5DD07CE7D6}" type="sibTrans" cxnId="{B5CA9771-10B0-4D35-A57C-FD5073D8803F}">
      <dgm:prSet/>
      <dgm:spPr/>
      <dgm:t>
        <a:bodyPr/>
        <a:lstStyle/>
        <a:p>
          <a:endParaRPr lang="en-US"/>
        </a:p>
      </dgm:t>
    </dgm:pt>
    <dgm:pt modelId="{116F0068-43B2-4833-9E34-E9537B98B431}">
      <dgm:prSet phldrT="[Text]"/>
      <dgm:spPr/>
      <dgm:t>
        <a:bodyPr/>
        <a:lstStyle/>
        <a:p>
          <a:r>
            <a:rPr lang="ro-RO" dirty="0" smtClean="0"/>
            <a:t>Introducere</a:t>
          </a:r>
          <a:endParaRPr lang="en-US" dirty="0"/>
        </a:p>
      </dgm:t>
    </dgm:pt>
    <dgm:pt modelId="{C73A7F23-CB4F-4A43-9C8C-B9DCBBA0C18C}" type="parTrans" cxnId="{EE029011-8DFA-4774-894B-973DF9C30951}">
      <dgm:prSet/>
      <dgm:spPr/>
      <dgm:t>
        <a:bodyPr/>
        <a:lstStyle/>
        <a:p>
          <a:endParaRPr lang="en-US"/>
        </a:p>
      </dgm:t>
    </dgm:pt>
    <dgm:pt modelId="{3D654F5F-ABB2-48C6-A5B8-BE55EE4177BA}" type="sibTrans" cxnId="{EE029011-8DFA-4774-894B-973DF9C30951}">
      <dgm:prSet/>
      <dgm:spPr/>
      <dgm:t>
        <a:bodyPr/>
        <a:lstStyle/>
        <a:p>
          <a:endParaRPr lang="en-US"/>
        </a:p>
      </dgm:t>
    </dgm:pt>
    <dgm:pt modelId="{FAFBC5FF-2629-49B3-A8A2-F92C1660E1D3}">
      <dgm:prSet phldrT="[Text]"/>
      <dgm:spPr/>
      <dgm:t>
        <a:bodyPr/>
        <a:lstStyle/>
        <a:p>
          <a:r>
            <a:rPr lang="ro-RO" dirty="0" smtClean="0"/>
            <a:t>Accesul la elemente</a:t>
          </a:r>
          <a:endParaRPr lang="en-US" dirty="0"/>
        </a:p>
      </dgm:t>
    </dgm:pt>
    <dgm:pt modelId="{43C07C82-5D17-419D-9D40-AC88991C6E59}" type="parTrans" cxnId="{C599763F-819B-451C-8A46-E07AFF597770}">
      <dgm:prSet/>
      <dgm:spPr/>
      <dgm:t>
        <a:bodyPr/>
        <a:lstStyle/>
        <a:p>
          <a:endParaRPr lang="en-US"/>
        </a:p>
      </dgm:t>
    </dgm:pt>
    <dgm:pt modelId="{9F49BEE6-E302-4A6D-8B36-267D09493D40}" type="sibTrans" cxnId="{C599763F-819B-451C-8A46-E07AFF597770}">
      <dgm:prSet/>
      <dgm:spPr/>
      <dgm:t>
        <a:bodyPr/>
        <a:lstStyle/>
        <a:p>
          <a:endParaRPr lang="en-US"/>
        </a:p>
      </dgm:t>
    </dgm:pt>
    <dgm:pt modelId="{1895C3F7-9F3C-4354-A97D-E6DCE2FB5DC3}">
      <dgm:prSet phldrT="[Text]"/>
      <dgm:spPr/>
      <dgm:t>
        <a:bodyPr/>
        <a:lstStyle/>
        <a:p>
          <a:endParaRPr lang="en-US" dirty="0"/>
        </a:p>
      </dgm:t>
    </dgm:pt>
    <dgm:pt modelId="{2C1F2CC0-597D-40DE-9A29-046918A4B27E}" type="parTrans" cxnId="{33D44930-E8BE-4B23-A7A7-B56C73CFF7B8}">
      <dgm:prSet/>
      <dgm:spPr/>
      <dgm:t>
        <a:bodyPr/>
        <a:lstStyle/>
        <a:p>
          <a:endParaRPr lang="en-US"/>
        </a:p>
      </dgm:t>
    </dgm:pt>
    <dgm:pt modelId="{1FEA5892-8E99-45A7-93F2-D07CEB4E61D0}" type="sibTrans" cxnId="{33D44930-E8BE-4B23-A7A7-B56C73CFF7B8}">
      <dgm:prSet/>
      <dgm:spPr/>
      <dgm:t>
        <a:bodyPr/>
        <a:lstStyle/>
        <a:p>
          <a:endParaRPr lang="en-US"/>
        </a:p>
      </dgm:t>
    </dgm:pt>
    <dgm:pt modelId="{5EC324C2-BEF8-4502-8344-99E41A158ABA}">
      <dgm:prSet phldrT="[Text]"/>
      <dgm:spPr/>
      <dgm:t>
        <a:bodyPr/>
        <a:lstStyle/>
        <a:p>
          <a:r>
            <a:rPr lang="ro-RO" dirty="0" smtClean="0"/>
            <a:t>Operații posibile </a:t>
          </a:r>
          <a:endParaRPr lang="en-US" dirty="0"/>
        </a:p>
      </dgm:t>
    </dgm:pt>
    <dgm:pt modelId="{D41E0E5A-FAFF-4170-A2F3-40594AB6B395}" type="parTrans" cxnId="{795E6C33-4151-4D13-A47C-3B02B26A0730}">
      <dgm:prSet/>
      <dgm:spPr/>
      <dgm:t>
        <a:bodyPr/>
        <a:lstStyle/>
        <a:p>
          <a:endParaRPr lang="en-US"/>
        </a:p>
      </dgm:t>
    </dgm:pt>
    <dgm:pt modelId="{DA077307-4172-4F32-A138-5CB84797EEAE}" type="sibTrans" cxnId="{795E6C33-4151-4D13-A47C-3B02B26A0730}">
      <dgm:prSet/>
      <dgm:spPr/>
      <dgm:t>
        <a:bodyPr/>
        <a:lstStyle/>
        <a:p>
          <a:endParaRPr lang="en-US"/>
        </a:p>
      </dgm:t>
    </dgm:pt>
    <dgm:pt modelId="{A74B0168-6507-4804-88A5-1DB7BD3BC066}">
      <dgm:prSet phldrT="[Text]"/>
      <dgm:spPr/>
      <dgm:t>
        <a:bodyPr/>
        <a:lstStyle/>
        <a:p>
          <a:endParaRPr lang="en-US" dirty="0"/>
        </a:p>
      </dgm:t>
    </dgm:pt>
    <dgm:pt modelId="{910BBCBE-3BF7-454B-BC66-59884AE4E76A}" type="parTrans" cxnId="{A7A1E1AD-0F05-441C-83F3-5486B40F8137}">
      <dgm:prSet/>
      <dgm:spPr/>
      <dgm:t>
        <a:bodyPr/>
        <a:lstStyle/>
        <a:p>
          <a:endParaRPr lang="en-US"/>
        </a:p>
      </dgm:t>
    </dgm:pt>
    <dgm:pt modelId="{59DACD78-D172-4E22-9C93-BF1901E7BE1F}" type="sibTrans" cxnId="{A7A1E1AD-0F05-441C-83F3-5486B40F8137}">
      <dgm:prSet/>
      <dgm:spPr/>
      <dgm:t>
        <a:bodyPr/>
        <a:lstStyle/>
        <a:p>
          <a:endParaRPr lang="en-US"/>
        </a:p>
      </dgm:t>
    </dgm:pt>
    <dgm:pt modelId="{16D8F8C3-8110-49FF-83D7-16348996842B}" type="pres">
      <dgm:prSet presAssocID="{2B1250DC-BB01-44A3-BE5C-223B665276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95BED6-94A8-4F4C-A28D-F3BB88DB5F83}" type="pres">
      <dgm:prSet presAssocID="{FD530A13-C28A-4012-91FE-65F81F7C9CD4}" presName="composite" presStyleCnt="0"/>
      <dgm:spPr/>
    </dgm:pt>
    <dgm:pt modelId="{BAA71554-0AF3-4B9A-AA57-48DDE8C46209}" type="pres">
      <dgm:prSet presAssocID="{FD530A13-C28A-4012-91FE-65F81F7C9CD4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411D6C-B732-4EC7-B9A3-A1E33CE0F480}" type="pres">
      <dgm:prSet presAssocID="{FD530A13-C28A-4012-91FE-65F81F7C9CD4}" presName="descendantText" presStyleLbl="alignAcc1" presStyleIdx="0" presStyleCnt="6" custLinFactNeighborY="46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A9B71-E1B6-4B20-851C-4D1314B7261A}" type="pres">
      <dgm:prSet presAssocID="{EDDE1E45-6BBF-48BB-AEC1-AE9203F56C5A}" presName="sp" presStyleCnt="0"/>
      <dgm:spPr/>
    </dgm:pt>
    <dgm:pt modelId="{1208477D-5842-4459-8E5A-43C9FDAF8DCF}" type="pres">
      <dgm:prSet presAssocID="{A47869FE-4344-47F5-8447-DD6F23256278}" presName="composite" presStyleCnt="0"/>
      <dgm:spPr/>
    </dgm:pt>
    <dgm:pt modelId="{3C49CE3C-BE30-49F6-AA9B-FF4579DC7404}" type="pres">
      <dgm:prSet presAssocID="{A47869FE-4344-47F5-8447-DD6F2325627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AF50E5-450F-4A87-8942-AC0A69715562}" type="pres">
      <dgm:prSet presAssocID="{A47869FE-4344-47F5-8447-DD6F23256278}" presName="descendantText" presStyleLbl="alignAcc1" presStyleIdx="1" presStyleCnt="6" custLinFactNeighborY="24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0966E-37FA-4951-B408-EDF299650A88}" type="pres">
      <dgm:prSet presAssocID="{4E13E2D1-F6E0-4C97-9189-15FF458470BC}" presName="sp" presStyleCnt="0"/>
      <dgm:spPr/>
    </dgm:pt>
    <dgm:pt modelId="{18C71A71-3E94-4F0E-A3B9-8499FD5B53BE}" type="pres">
      <dgm:prSet presAssocID="{107E638B-C98B-4A60-A84F-FE4CD7D6FC68}" presName="composite" presStyleCnt="0"/>
      <dgm:spPr/>
    </dgm:pt>
    <dgm:pt modelId="{AF8DD6E1-7CA4-4F1D-B4CA-1AD378C2E87D}" type="pres">
      <dgm:prSet presAssocID="{107E638B-C98B-4A60-A84F-FE4CD7D6FC6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2D7320-DD48-4BDA-8C84-24E50FE5937D}" type="pres">
      <dgm:prSet presAssocID="{107E638B-C98B-4A60-A84F-FE4CD7D6FC6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7AE946-FA82-40FF-9E2B-0BFFC20AA5AE}" type="pres">
      <dgm:prSet presAssocID="{8DF2AD34-0B4E-4D8C-B72C-0D0BB0023632}" presName="sp" presStyleCnt="0"/>
      <dgm:spPr/>
    </dgm:pt>
    <dgm:pt modelId="{38F8BE5D-31BC-49B7-B46B-8BF81D83DB2F}" type="pres">
      <dgm:prSet presAssocID="{09F68F13-4BE4-4067-820C-8882A248468A}" presName="composite" presStyleCnt="0"/>
      <dgm:spPr/>
    </dgm:pt>
    <dgm:pt modelId="{3E76013C-886C-4E3E-AAD5-BA58B1A9E885}" type="pres">
      <dgm:prSet presAssocID="{09F68F13-4BE4-4067-820C-8882A248468A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28DFB8-FCCC-4A86-BA18-9C098B3BE3D8}" type="pres">
      <dgm:prSet presAssocID="{09F68F13-4BE4-4067-820C-8882A248468A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C6EEF-5996-49E0-B01E-6AAB77E1D223}" type="pres">
      <dgm:prSet presAssocID="{65DE0482-55E4-4423-87DD-4E5DD07CE7D6}" presName="sp" presStyleCnt="0"/>
      <dgm:spPr/>
    </dgm:pt>
    <dgm:pt modelId="{7A6B30B8-C668-4AAF-86CD-A05733EA10AD}" type="pres">
      <dgm:prSet presAssocID="{1895C3F7-9F3C-4354-A97D-E6DCE2FB5DC3}" presName="composite" presStyleCnt="0"/>
      <dgm:spPr/>
    </dgm:pt>
    <dgm:pt modelId="{D36BF4DE-BABA-47CE-BAB7-BC752ECD94CB}" type="pres">
      <dgm:prSet presAssocID="{1895C3F7-9F3C-4354-A97D-E6DCE2FB5DC3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B7A6BC-4BE0-4800-94BD-159EBA61F74F}" type="pres">
      <dgm:prSet presAssocID="{1895C3F7-9F3C-4354-A97D-E6DCE2FB5DC3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9DF72-ED51-447D-972F-55AEFA9861DC}" type="pres">
      <dgm:prSet presAssocID="{1FEA5892-8E99-45A7-93F2-D07CEB4E61D0}" presName="sp" presStyleCnt="0"/>
      <dgm:spPr/>
    </dgm:pt>
    <dgm:pt modelId="{3B348DAE-AC81-478D-A476-EF23F90EC557}" type="pres">
      <dgm:prSet presAssocID="{A74B0168-6507-4804-88A5-1DB7BD3BC066}" presName="composite" presStyleCnt="0"/>
      <dgm:spPr/>
    </dgm:pt>
    <dgm:pt modelId="{3CF1C7E5-D42E-4E3D-B673-405DF9698098}" type="pres">
      <dgm:prSet presAssocID="{A74B0168-6507-4804-88A5-1DB7BD3BC066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3B065-304D-4C27-BEE0-F35FF685AEAE}" type="pres">
      <dgm:prSet presAssocID="{A74B0168-6507-4804-88A5-1DB7BD3BC06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FA6897-AF79-45B9-A19D-4A2BD2C7C64E}" type="presOf" srcId="{1895C3F7-9F3C-4354-A97D-E6DCE2FB5DC3}" destId="{D36BF4DE-BABA-47CE-BAB7-BC752ECD94CB}" srcOrd="0" destOrd="0" presId="urn:microsoft.com/office/officeart/2005/8/layout/chevron2"/>
    <dgm:cxn modelId="{A2CF8767-5C5F-433D-AA8B-10544056CC88}" type="presOf" srcId="{434E735D-3C1E-43C0-8A56-F6BCA1AF70D0}" destId="{C62D7320-DD48-4BDA-8C84-24E50FE5937D}" srcOrd="0" destOrd="0" presId="urn:microsoft.com/office/officeart/2005/8/layout/chevron2"/>
    <dgm:cxn modelId="{33D44930-E8BE-4B23-A7A7-B56C73CFF7B8}" srcId="{2B1250DC-BB01-44A3-BE5C-223B665276EE}" destId="{1895C3F7-9F3C-4354-A97D-E6DCE2FB5DC3}" srcOrd="4" destOrd="0" parTransId="{2C1F2CC0-597D-40DE-9A29-046918A4B27E}" sibTransId="{1FEA5892-8E99-45A7-93F2-D07CEB4E61D0}"/>
    <dgm:cxn modelId="{FED7BB55-6A20-44BC-AC49-69C3A7791A16}" srcId="{09F68F13-4BE4-4067-820C-8882A248468A}" destId="{5582F14C-915A-4C49-9549-9463319BA726}" srcOrd="0" destOrd="0" parTransId="{B3DEFEC8-FA7B-41F6-9E63-9AC03D22F64A}" sibTransId="{BC7DCBCB-BC70-4035-B165-FA4AFE978205}"/>
    <dgm:cxn modelId="{702F6831-EA3E-4778-AC0B-1CA6485D2AE8}" type="presOf" srcId="{5582F14C-915A-4C49-9549-9463319BA726}" destId="{7D28DFB8-FCCC-4A86-BA18-9C098B3BE3D8}" srcOrd="0" destOrd="0" presId="urn:microsoft.com/office/officeart/2005/8/layout/chevron2"/>
    <dgm:cxn modelId="{C599763F-819B-451C-8A46-E07AFF597770}" srcId="{1895C3F7-9F3C-4354-A97D-E6DCE2FB5DC3}" destId="{FAFBC5FF-2629-49B3-A8A2-F92C1660E1D3}" srcOrd="0" destOrd="0" parTransId="{43C07C82-5D17-419D-9D40-AC88991C6E59}" sibTransId="{9F49BEE6-E302-4A6D-8B36-267D09493D40}"/>
    <dgm:cxn modelId="{2EBC08DC-EF8D-4546-B672-8EAA8CA08D04}" type="presOf" srcId="{A74B0168-6507-4804-88A5-1DB7BD3BC066}" destId="{3CF1C7E5-D42E-4E3D-B673-405DF9698098}" srcOrd="0" destOrd="0" presId="urn:microsoft.com/office/officeart/2005/8/layout/chevron2"/>
    <dgm:cxn modelId="{511EC630-470B-4FB5-90BD-CBEEF12189DF}" type="presOf" srcId="{A47869FE-4344-47F5-8447-DD6F23256278}" destId="{3C49CE3C-BE30-49F6-AA9B-FF4579DC7404}" srcOrd="0" destOrd="0" presId="urn:microsoft.com/office/officeart/2005/8/layout/chevron2"/>
    <dgm:cxn modelId="{ADA7897D-B8A4-43A9-AF79-00802AA77850}" srcId="{107E638B-C98B-4A60-A84F-FE4CD7D6FC68}" destId="{434E735D-3C1E-43C0-8A56-F6BCA1AF70D0}" srcOrd="0" destOrd="0" parTransId="{4E76E4BE-5D3D-402B-9C76-32F20E5903E9}" sibTransId="{336A8FCA-696C-4715-8F58-3347A5866E9A}"/>
    <dgm:cxn modelId="{2BB3A9B7-336C-41AE-916E-04EB5072525E}" type="presOf" srcId="{FAFBC5FF-2629-49B3-A8A2-F92C1660E1D3}" destId="{B1B7A6BC-4BE0-4800-94BD-159EBA61F74F}" srcOrd="0" destOrd="0" presId="urn:microsoft.com/office/officeart/2005/8/layout/chevron2"/>
    <dgm:cxn modelId="{795E6C33-4151-4D13-A47C-3B02B26A0730}" srcId="{A74B0168-6507-4804-88A5-1DB7BD3BC066}" destId="{5EC324C2-BEF8-4502-8344-99E41A158ABA}" srcOrd="0" destOrd="0" parTransId="{D41E0E5A-FAFF-4170-A2F3-40594AB6B395}" sibTransId="{DA077307-4172-4F32-A138-5CB84797EEAE}"/>
    <dgm:cxn modelId="{589A36ED-B4EE-4CFA-8932-6DE84B791164}" srcId="{2B1250DC-BB01-44A3-BE5C-223B665276EE}" destId="{A47869FE-4344-47F5-8447-DD6F23256278}" srcOrd="1" destOrd="0" parTransId="{71E4CF0F-9FA1-4EBA-90E9-685C74861066}" sibTransId="{4E13E2D1-F6E0-4C97-9189-15FF458470BC}"/>
    <dgm:cxn modelId="{5FF9F5F2-E9FE-4F69-9E0C-AB84D6EA5D87}" type="presOf" srcId="{107E638B-C98B-4A60-A84F-FE4CD7D6FC68}" destId="{AF8DD6E1-7CA4-4F1D-B4CA-1AD378C2E87D}" srcOrd="0" destOrd="0" presId="urn:microsoft.com/office/officeart/2005/8/layout/chevron2"/>
    <dgm:cxn modelId="{31C20566-670A-4C01-893B-0ACDE3A753A8}" srcId="{A47869FE-4344-47F5-8447-DD6F23256278}" destId="{0FD219E7-F0A0-4A43-A2AD-08DB26A93876}" srcOrd="0" destOrd="0" parTransId="{D1D8C979-89D2-4621-A2E1-C6CB71A0320E}" sibTransId="{C3D67E22-7ABE-4645-8BD8-FA95CAEC4877}"/>
    <dgm:cxn modelId="{F148CD0A-F6A3-4C8F-BFD1-95DBA79DEEC8}" type="presOf" srcId="{5EC324C2-BEF8-4502-8344-99E41A158ABA}" destId="{C7D3B065-304D-4C27-BEE0-F35FF685AEAE}" srcOrd="0" destOrd="0" presId="urn:microsoft.com/office/officeart/2005/8/layout/chevron2"/>
    <dgm:cxn modelId="{7F90F8F3-4372-4371-AE82-4BBFB8C29C74}" type="presOf" srcId="{116F0068-43B2-4833-9E34-E9537B98B431}" destId="{38411D6C-B732-4EC7-B9A3-A1E33CE0F480}" srcOrd="0" destOrd="0" presId="urn:microsoft.com/office/officeart/2005/8/layout/chevron2"/>
    <dgm:cxn modelId="{A7A1E1AD-0F05-441C-83F3-5486B40F8137}" srcId="{2B1250DC-BB01-44A3-BE5C-223B665276EE}" destId="{A74B0168-6507-4804-88A5-1DB7BD3BC066}" srcOrd="5" destOrd="0" parTransId="{910BBCBE-3BF7-454B-BC66-59884AE4E76A}" sibTransId="{59DACD78-D172-4E22-9C93-BF1901E7BE1F}"/>
    <dgm:cxn modelId="{279011D6-55D6-4388-AD9C-B211BE5C0B2A}" srcId="{2B1250DC-BB01-44A3-BE5C-223B665276EE}" destId="{FD530A13-C28A-4012-91FE-65F81F7C9CD4}" srcOrd="0" destOrd="0" parTransId="{6778588F-31B7-46CA-9D4A-AE8E06F0715B}" sibTransId="{EDDE1E45-6BBF-48BB-AEC1-AE9203F56C5A}"/>
    <dgm:cxn modelId="{E03083F1-0ECD-4E8E-A7F9-D3D2F88B98B4}" srcId="{2B1250DC-BB01-44A3-BE5C-223B665276EE}" destId="{107E638B-C98B-4A60-A84F-FE4CD7D6FC68}" srcOrd="2" destOrd="0" parTransId="{06DDC367-FE01-4B59-9B79-CEE739C756AF}" sibTransId="{8DF2AD34-0B4E-4D8C-B72C-0D0BB0023632}"/>
    <dgm:cxn modelId="{404E1F1F-3B9D-4D36-BCC7-2FB873E52F5C}" type="presOf" srcId="{FD530A13-C28A-4012-91FE-65F81F7C9CD4}" destId="{BAA71554-0AF3-4B9A-AA57-48DDE8C46209}" srcOrd="0" destOrd="0" presId="urn:microsoft.com/office/officeart/2005/8/layout/chevron2"/>
    <dgm:cxn modelId="{EE029011-8DFA-4774-894B-973DF9C30951}" srcId="{FD530A13-C28A-4012-91FE-65F81F7C9CD4}" destId="{116F0068-43B2-4833-9E34-E9537B98B431}" srcOrd="0" destOrd="0" parTransId="{C73A7F23-CB4F-4A43-9C8C-B9DCBBA0C18C}" sibTransId="{3D654F5F-ABB2-48C6-A5B8-BE55EE4177BA}"/>
    <dgm:cxn modelId="{7F3FB3A5-DCEA-405C-8FAB-B809965A631B}" type="presOf" srcId="{0FD219E7-F0A0-4A43-A2AD-08DB26A93876}" destId="{98AF50E5-450F-4A87-8942-AC0A69715562}" srcOrd="0" destOrd="0" presId="urn:microsoft.com/office/officeart/2005/8/layout/chevron2"/>
    <dgm:cxn modelId="{B5CA9771-10B0-4D35-A57C-FD5073D8803F}" srcId="{2B1250DC-BB01-44A3-BE5C-223B665276EE}" destId="{09F68F13-4BE4-4067-820C-8882A248468A}" srcOrd="3" destOrd="0" parTransId="{BB394F66-0E70-48C9-8A66-B8936EF9470C}" sibTransId="{65DE0482-55E4-4423-87DD-4E5DD07CE7D6}"/>
    <dgm:cxn modelId="{F3D362F2-767E-4AB4-935C-F02605DBDC3B}" type="presOf" srcId="{09F68F13-4BE4-4067-820C-8882A248468A}" destId="{3E76013C-886C-4E3E-AAD5-BA58B1A9E885}" srcOrd="0" destOrd="0" presId="urn:microsoft.com/office/officeart/2005/8/layout/chevron2"/>
    <dgm:cxn modelId="{A69134E2-26A0-4D18-BBA0-E3232590012C}" type="presOf" srcId="{2B1250DC-BB01-44A3-BE5C-223B665276EE}" destId="{16D8F8C3-8110-49FF-83D7-16348996842B}" srcOrd="0" destOrd="0" presId="urn:microsoft.com/office/officeart/2005/8/layout/chevron2"/>
    <dgm:cxn modelId="{2E3A1145-3E57-4621-A33C-47665D7DA9E4}" type="presParOf" srcId="{16D8F8C3-8110-49FF-83D7-16348996842B}" destId="{9295BED6-94A8-4F4C-A28D-F3BB88DB5F83}" srcOrd="0" destOrd="0" presId="urn:microsoft.com/office/officeart/2005/8/layout/chevron2"/>
    <dgm:cxn modelId="{555AEA4A-3751-4EFF-A95D-992F98B20CCE}" type="presParOf" srcId="{9295BED6-94A8-4F4C-A28D-F3BB88DB5F83}" destId="{BAA71554-0AF3-4B9A-AA57-48DDE8C46209}" srcOrd="0" destOrd="0" presId="urn:microsoft.com/office/officeart/2005/8/layout/chevron2"/>
    <dgm:cxn modelId="{F13F5376-FB66-45A1-8BD5-EDE79C5F7A9B}" type="presParOf" srcId="{9295BED6-94A8-4F4C-A28D-F3BB88DB5F83}" destId="{38411D6C-B732-4EC7-B9A3-A1E33CE0F480}" srcOrd="1" destOrd="0" presId="urn:microsoft.com/office/officeart/2005/8/layout/chevron2"/>
    <dgm:cxn modelId="{160BF70B-1F8F-4BFC-AA33-0676015EC681}" type="presParOf" srcId="{16D8F8C3-8110-49FF-83D7-16348996842B}" destId="{43EA9B71-E1B6-4B20-851C-4D1314B7261A}" srcOrd="1" destOrd="0" presId="urn:microsoft.com/office/officeart/2005/8/layout/chevron2"/>
    <dgm:cxn modelId="{AA0FF34A-CC92-4150-ADA1-656B4FED8007}" type="presParOf" srcId="{16D8F8C3-8110-49FF-83D7-16348996842B}" destId="{1208477D-5842-4459-8E5A-43C9FDAF8DCF}" srcOrd="2" destOrd="0" presId="urn:microsoft.com/office/officeart/2005/8/layout/chevron2"/>
    <dgm:cxn modelId="{91A2DAF9-047E-4B69-8D95-A431FFAEE627}" type="presParOf" srcId="{1208477D-5842-4459-8E5A-43C9FDAF8DCF}" destId="{3C49CE3C-BE30-49F6-AA9B-FF4579DC7404}" srcOrd="0" destOrd="0" presId="urn:microsoft.com/office/officeart/2005/8/layout/chevron2"/>
    <dgm:cxn modelId="{E7096EA6-6065-4D9C-BA3F-F8DA689D2BB1}" type="presParOf" srcId="{1208477D-5842-4459-8E5A-43C9FDAF8DCF}" destId="{98AF50E5-450F-4A87-8942-AC0A69715562}" srcOrd="1" destOrd="0" presId="urn:microsoft.com/office/officeart/2005/8/layout/chevron2"/>
    <dgm:cxn modelId="{AE7B5850-7094-4D49-B37D-A9F6E6D8B800}" type="presParOf" srcId="{16D8F8C3-8110-49FF-83D7-16348996842B}" destId="{6950966E-37FA-4951-B408-EDF299650A88}" srcOrd="3" destOrd="0" presId="urn:microsoft.com/office/officeart/2005/8/layout/chevron2"/>
    <dgm:cxn modelId="{1865B35D-E84E-4E19-B285-679C2D58EA37}" type="presParOf" srcId="{16D8F8C3-8110-49FF-83D7-16348996842B}" destId="{18C71A71-3E94-4F0E-A3B9-8499FD5B53BE}" srcOrd="4" destOrd="0" presId="urn:microsoft.com/office/officeart/2005/8/layout/chevron2"/>
    <dgm:cxn modelId="{73ADB1EC-0265-40B2-B7C0-01F7493450D9}" type="presParOf" srcId="{18C71A71-3E94-4F0E-A3B9-8499FD5B53BE}" destId="{AF8DD6E1-7CA4-4F1D-B4CA-1AD378C2E87D}" srcOrd="0" destOrd="0" presId="urn:microsoft.com/office/officeart/2005/8/layout/chevron2"/>
    <dgm:cxn modelId="{ADC6AF1D-FB73-4C15-B75A-90A1342B7161}" type="presParOf" srcId="{18C71A71-3E94-4F0E-A3B9-8499FD5B53BE}" destId="{C62D7320-DD48-4BDA-8C84-24E50FE5937D}" srcOrd="1" destOrd="0" presId="urn:microsoft.com/office/officeart/2005/8/layout/chevron2"/>
    <dgm:cxn modelId="{5CFBCB98-4517-4259-9898-674C2D65F9F3}" type="presParOf" srcId="{16D8F8C3-8110-49FF-83D7-16348996842B}" destId="{867AE946-FA82-40FF-9E2B-0BFFC20AA5AE}" srcOrd="5" destOrd="0" presId="urn:microsoft.com/office/officeart/2005/8/layout/chevron2"/>
    <dgm:cxn modelId="{C7068F17-CABB-4BBB-B974-300CCBBCDB2B}" type="presParOf" srcId="{16D8F8C3-8110-49FF-83D7-16348996842B}" destId="{38F8BE5D-31BC-49B7-B46B-8BF81D83DB2F}" srcOrd="6" destOrd="0" presId="urn:microsoft.com/office/officeart/2005/8/layout/chevron2"/>
    <dgm:cxn modelId="{67B4B9CB-5382-4D53-9464-BA92DF6018B6}" type="presParOf" srcId="{38F8BE5D-31BC-49B7-B46B-8BF81D83DB2F}" destId="{3E76013C-886C-4E3E-AAD5-BA58B1A9E885}" srcOrd="0" destOrd="0" presId="urn:microsoft.com/office/officeart/2005/8/layout/chevron2"/>
    <dgm:cxn modelId="{9C547E72-FF80-45DE-94CC-12B59E5B6518}" type="presParOf" srcId="{38F8BE5D-31BC-49B7-B46B-8BF81D83DB2F}" destId="{7D28DFB8-FCCC-4A86-BA18-9C098B3BE3D8}" srcOrd="1" destOrd="0" presId="urn:microsoft.com/office/officeart/2005/8/layout/chevron2"/>
    <dgm:cxn modelId="{0ACD4763-FFBB-48E7-B59D-91312AF15FE3}" type="presParOf" srcId="{16D8F8C3-8110-49FF-83D7-16348996842B}" destId="{452C6EEF-5996-49E0-B01E-6AAB77E1D223}" srcOrd="7" destOrd="0" presId="urn:microsoft.com/office/officeart/2005/8/layout/chevron2"/>
    <dgm:cxn modelId="{D301314E-F4E7-468B-BE6A-2C851F8E876D}" type="presParOf" srcId="{16D8F8C3-8110-49FF-83D7-16348996842B}" destId="{7A6B30B8-C668-4AAF-86CD-A05733EA10AD}" srcOrd="8" destOrd="0" presId="urn:microsoft.com/office/officeart/2005/8/layout/chevron2"/>
    <dgm:cxn modelId="{57E99465-6FA4-40EA-B829-32464875790C}" type="presParOf" srcId="{7A6B30B8-C668-4AAF-86CD-A05733EA10AD}" destId="{D36BF4DE-BABA-47CE-BAB7-BC752ECD94CB}" srcOrd="0" destOrd="0" presId="urn:microsoft.com/office/officeart/2005/8/layout/chevron2"/>
    <dgm:cxn modelId="{3E182881-DF24-44F0-9FFD-E317D1594CFC}" type="presParOf" srcId="{7A6B30B8-C668-4AAF-86CD-A05733EA10AD}" destId="{B1B7A6BC-4BE0-4800-94BD-159EBA61F74F}" srcOrd="1" destOrd="0" presId="urn:microsoft.com/office/officeart/2005/8/layout/chevron2"/>
    <dgm:cxn modelId="{01B432E9-B048-464D-ADFA-BB61746ACE06}" type="presParOf" srcId="{16D8F8C3-8110-49FF-83D7-16348996842B}" destId="{F1B9DF72-ED51-447D-972F-55AEFA9861DC}" srcOrd="9" destOrd="0" presId="urn:microsoft.com/office/officeart/2005/8/layout/chevron2"/>
    <dgm:cxn modelId="{D10D1C35-4717-4262-930A-7CE6AE2AB460}" type="presParOf" srcId="{16D8F8C3-8110-49FF-83D7-16348996842B}" destId="{3B348DAE-AC81-478D-A476-EF23F90EC557}" srcOrd="10" destOrd="0" presId="urn:microsoft.com/office/officeart/2005/8/layout/chevron2"/>
    <dgm:cxn modelId="{91AFF3BD-0B3D-478A-A3FB-A713A958D5C4}" type="presParOf" srcId="{3B348DAE-AC81-478D-A476-EF23F90EC557}" destId="{3CF1C7E5-D42E-4E3D-B673-405DF9698098}" srcOrd="0" destOrd="0" presId="urn:microsoft.com/office/officeart/2005/8/layout/chevron2"/>
    <dgm:cxn modelId="{CE161533-3500-424E-B990-F23D33D2EFEF}" type="presParOf" srcId="{3B348DAE-AC81-478D-A476-EF23F90EC557}" destId="{C7D3B065-304D-4C27-BEE0-F35FF685AEAE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3F45D-5A6E-4922-A4DF-3561D8277EFE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7F531-F800-4F0B-8719-CFFC73AF1E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Layout" Target="../diagrams/layout1.xml"/><Relationship Id="rId7" Type="http://schemas.openxmlformats.org/officeDocument/2006/relationships/slide" Target="slide1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image" Target="../media/image2.png"/><Relationship Id="rId5" Type="http://schemas.openxmlformats.org/officeDocument/2006/relationships/diagramColors" Target="../diagrams/colors1.xml"/><Relationship Id="rId10" Type="http://schemas.openxmlformats.org/officeDocument/2006/relationships/slide" Target="slide13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(vector</a:t>
            </a:r>
            <a:r>
              <a:rPr lang="ro-RO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)</a:t>
            </a:r>
          </a:p>
        </p:txBody>
      </p:sp>
      <p:sp>
        <p:nvSpPr>
          <p:cNvPr id="22" name="Action Button: Home 21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D:\Users\x\Desktop\Untitled.gif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123582">
            <a:off x="3322823" y="1769004"/>
            <a:ext cx="5274837" cy="25817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Generarea tabloului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63231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#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u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sing namespace std;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main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const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max=99;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[max],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]=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//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afisarea</a:t>
            </a: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elementelor</a:t>
            </a: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vectorului</a:t>
            </a: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pe</a:t>
            </a: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linie</a:t>
            </a:r>
            <a:endParaRPr lang="en-US" sz="1600" dirty="0" smtClean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for (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++)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&lt;&lt;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]&lt;&lt;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endl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;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system(“pause”);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}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6" name="TextBox 7"/>
          <p:cNvSpPr txBox="1">
            <a:spLocks noChangeArrowheads="1"/>
          </p:cNvSpPr>
          <p:nvPr/>
        </p:nvSpPr>
        <p:spPr bwMode="auto">
          <a:xfrm>
            <a:off x="533400" y="2057400"/>
            <a:ext cx="3810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Vectorul a fost declarat ca av</a:t>
            </a:r>
            <a:r>
              <a:rPr lang="ro-RO">
                <a:latin typeface="Calibri" pitchFamily="34" charset="0"/>
              </a:rPr>
              <a:t>ând lungimea 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.</a:t>
            </a: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” a fost declarat ca o constant</a:t>
            </a:r>
            <a:r>
              <a:rPr lang="ro-RO">
                <a:latin typeface="Calibri" pitchFamily="34" charset="0"/>
              </a:rPr>
              <a:t>ă având valoarea </a:t>
            </a:r>
            <a:r>
              <a:rPr lang="en-US">
                <a:latin typeface="Calibri" pitchFamily="34" charset="0"/>
              </a:rPr>
              <a:t>99</a:t>
            </a:r>
            <a:endParaRPr lang="ro-RO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Numărul de elemente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al vectorului se cite</a:t>
            </a:r>
            <a:r>
              <a:rPr lang="ro-RO">
                <a:latin typeface="Calibri" pitchFamily="34" charset="0"/>
              </a:rPr>
              <a:t>ște repetat în instrucțiunea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do – whil</a:t>
            </a:r>
            <a:r>
              <a:rPr lang="ro-RO">
                <a:latin typeface="Calibri" pitchFamily="34" charset="0"/>
              </a:rPr>
              <a:t>e atâta timp cât valoarea citită este mai mare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ro-RO">
                <a:latin typeface="Calibri" pitchFamily="34" charset="0"/>
              </a:rPr>
              <a:t>, i se atribuie fiecărui element al vectorului valoarea i, astfel încât vectorul va avea forma : </a:t>
            </a:r>
          </a:p>
          <a:p>
            <a:r>
              <a:rPr lang="ro-RO">
                <a:solidFill>
                  <a:srgbClr val="FF0000"/>
                </a:solidFill>
                <a:latin typeface="Calibri" pitchFamily="34" charset="0"/>
              </a:rPr>
              <a:t>1, 2 ,3 ,4 , ...n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Crearea </a:t>
            </a: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și afisarea </a:t>
            </a: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tabloului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078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main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 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	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nVectorul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: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&lt;n;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]&lt;&lt;" ";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system(“pause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”);}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3" name="TextBox 10"/>
          <p:cNvSpPr txBox="1">
            <a:spLocks noChangeArrowheads="1"/>
          </p:cNvSpPr>
          <p:nvPr/>
        </p:nvSpPr>
        <p:spPr bwMode="auto">
          <a:xfrm>
            <a:off x="533400" y="2057400"/>
            <a:ext cx="3810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</a:t>
            </a:r>
            <a:r>
              <a:rPr lang="ro-RO">
                <a:latin typeface="Calibri" pitchFamily="34" charset="0"/>
              </a:rPr>
              <a:t>Numărul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</a:t>
            </a:r>
            <a:r>
              <a:rPr lang="ro-RO">
                <a:latin typeface="Calibri" pitchFamily="34" charset="0"/>
              </a:rPr>
              <a:t>de elemente al vectorului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se citește de la tastatură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în mod repetat atâta timp cât numărul citit</a:t>
            </a:r>
            <a:r>
              <a:rPr lang="en-US">
                <a:latin typeface="Calibri" pitchFamily="34" charset="0"/>
              </a:rPr>
              <a:t> este mai mare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ro-RO">
                <a:latin typeface="Calibri" pitchFamily="34" charset="0"/>
              </a:rPr>
              <a:t>, se citește de la tastatură valoarea fiecărui element al vectorului (citirea se face simultan cu memorarea în vector) 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Afișarea se face în interiorul structurii repetitive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>
                <a:latin typeface="Calibri" pitchFamily="34" charset="0"/>
              </a:rPr>
              <a:t>”, </a:t>
            </a:r>
            <a:r>
              <a:rPr lang="ro-RO">
                <a:latin typeface="Calibri" pitchFamily="34" charset="0"/>
              </a:rPr>
              <a:t>între elementele vectorului fiind un spațiu liber (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cout&lt;&lt;vec[i]&lt;&lt;" “;</a:t>
            </a:r>
            <a:r>
              <a:rPr lang="ro-RO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Sume în</a:t>
            </a: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tablou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493981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main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n, sum=0;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	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	  sum+=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nSuma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elementelor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  &lt;&lt;sum;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system(“pause”);}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75" name="TextBox 10"/>
          <p:cNvSpPr txBox="1">
            <a:spLocks noChangeArrowheads="1"/>
          </p:cNvSpPr>
          <p:nvPr/>
        </p:nvSpPr>
        <p:spPr bwMode="auto">
          <a:xfrm>
            <a:off x="533400" y="2057400"/>
            <a:ext cx="3810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Variabila</a:t>
            </a:r>
            <a:r>
              <a:rPr lang="ro-RO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sum</a:t>
            </a:r>
            <a:r>
              <a:rPr lang="en-US">
                <a:latin typeface="Calibri" pitchFamily="34" charset="0"/>
              </a:rPr>
              <a:t>” este in</a:t>
            </a:r>
            <a:r>
              <a:rPr lang="ro-RO">
                <a:latin typeface="Calibri" pitchFamily="34" charset="0"/>
              </a:rPr>
              <a:t>ițializată cu 0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do-while</a:t>
            </a:r>
            <a:r>
              <a:rPr lang="ro-RO">
                <a:latin typeface="Calibri" pitchFamily="34" charset="0"/>
              </a:rPr>
              <a:t>, se citește numărul de elemente </a:t>
            </a:r>
            <a:r>
              <a:rPr lang="en-US">
                <a:latin typeface="Calibri" pitchFamily="34" charset="0"/>
              </a:rPr>
              <a:t>“n” p</a:t>
            </a:r>
            <a:r>
              <a:rPr lang="ro-RO">
                <a:latin typeface="Calibri" pitchFamily="34" charset="0"/>
              </a:rPr>
              <a:t>ână când acesea este mai mic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Simultan cu citirea elementelor vectorului (în repetiția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)</a:t>
            </a:r>
            <a:r>
              <a:rPr lang="en-US">
                <a:latin typeface="Calibri" pitchFamily="34" charset="0"/>
              </a:rPr>
              <a:t> suma se incrementeaz</a:t>
            </a:r>
            <a:r>
              <a:rPr lang="ro-RO">
                <a:latin typeface="Calibri" pitchFamily="34" charset="0"/>
              </a:rPr>
              <a:t>ă cu valoarea elementului de vector citit</a:t>
            </a:r>
            <a:r>
              <a:rPr lang="en-US">
                <a:latin typeface="Calibri" pitchFamily="34" charset="0"/>
              </a:rPr>
              <a:t> adic</a:t>
            </a:r>
            <a:r>
              <a:rPr lang="ro-RO">
                <a:latin typeface="Calibri" pitchFamily="34" charset="0"/>
              </a:rPr>
              <a:t>ă altfel scris :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suma = suma + vec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[i]</a:t>
            </a:r>
            <a:endParaRPr lang="ro-RO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La terminarea repetiției, suma elementelor citite este afișată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Numărarea unor elemente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2168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main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n, par=0;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if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]%2 == 0) par++;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pare = "&lt;&lt;par;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&lt;&lt;"Elem.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impare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"&lt;&lt;n-par;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system(“pause”);}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9" name="TextBox 10"/>
          <p:cNvSpPr txBox="1">
            <a:spLocks noChangeArrowheads="1"/>
          </p:cNvSpPr>
          <p:nvPr/>
        </p:nvSpPr>
        <p:spPr bwMode="auto">
          <a:xfrm>
            <a:off x="533400" y="1905000"/>
            <a:ext cx="3810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Variabila</a:t>
            </a:r>
            <a:r>
              <a:rPr lang="ro-RO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par</a:t>
            </a:r>
            <a:r>
              <a:rPr lang="en-US">
                <a:latin typeface="Calibri" pitchFamily="34" charset="0"/>
              </a:rPr>
              <a:t>” este in</a:t>
            </a:r>
            <a:r>
              <a:rPr lang="ro-RO">
                <a:latin typeface="Calibri" pitchFamily="34" charset="0"/>
              </a:rPr>
              <a:t>ițializată cu 0. Ea va număra câte elemente sunt pare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do-while</a:t>
            </a:r>
            <a:r>
              <a:rPr lang="ro-RO">
                <a:latin typeface="Calibri" pitchFamily="34" charset="0"/>
              </a:rPr>
              <a:t>, se citește numărul de elemente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p</a:t>
            </a:r>
            <a:r>
              <a:rPr lang="ro-RO">
                <a:latin typeface="Calibri" pitchFamily="34" charset="0"/>
              </a:rPr>
              <a:t>ână când acesta este mai mic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După memorarea elementelor, parcurgem vectorul (cu repetiția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)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și comparăm pentru fiecare element dacă restul împărțirii lui la 2 este 0. (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vec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[i] % 2 == 0</a:t>
            </a:r>
            <a:r>
              <a:rPr lang="ro-RO">
                <a:latin typeface="Calibri" pitchFamily="34" charset="0"/>
              </a:rPr>
              <a:t>)</a:t>
            </a:r>
            <a:r>
              <a:rPr lang="en-US">
                <a:latin typeface="Calibri" pitchFamily="34" charset="0"/>
              </a:rPr>
              <a:t>. 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Dac</a:t>
            </a:r>
            <a:r>
              <a:rPr lang="ro-RO">
                <a:latin typeface="Calibri" pitchFamily="34" charset="0"/>
              </a:rPr>
              <a:t>ă da, (restul = 0) atunci înseamnă că elementul este par și contorul </a:t>
            </a:r>
            <a:r>
              <a:rPr lang="en-US">
                <a:latin typeface="Calibri" pitchFamily="34" charset="0"/>
              </a:rPr>
              <a:t>“par” cre</a:t>
            </a:r>
            <a:r>
              <a:rPr lang="ro-RO">
                <a:latin typeface="Calibri" pitchFamily="34" charset="0"/>
              </a:rPr>
              <a:t>ște cu o unitate.</a:t>
            </a:r>
            <a:endParaRPr lang="ro-RO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Număr impare = total – par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Determinare min, max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3553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main()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[99],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, n, max, min;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for (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  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max = min =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[0];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=1;i&lt;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{  if (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]&gt;max) max =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];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       if (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]&lt;min) min =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nElement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max = "&lt;&lt;max;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nElement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min = "&lt;&lt;min;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system(“pause”);}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23" name="TextBox 10"/>
          <p:cNvSpPr txBox="1">
            <a:spLocks noChangeArrowheads="1"/>
          </p:cNvSpPr>
          <p:nvPr/>
        </p:nvSpPr>
        <p:spPr bwMode="auto">
          <a:xfrm>
            <a:off x="533400" y="1905000"/>
            <a:ext cx="3810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 </a:t>
            </a:r>
            <a:r>
              <a:rPr lang="en-US" dirty="0" err="1">
                <a:latin typeface="Calibri" pitchFamily="34" charset="0"/>
              </a:rPr>
              <a:t>Variabil</a:t>
            </a:r>
            <a:r>
              <a:rPr lang="ro-RO" dirty="0">
                <a:latin typeface="Calibri" pitchFamily="34" charset="0"/>
              </a:rPr>
              <a:t>ele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ro-RO" dirty="0"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</a:t>
            </a:r>
            <a:r>
              <a:rPr lang="ro-RO" dirty="0">
                <a:latin typeface="Calibri" pitchFamily="34" charset="0"/>
              </a:rPr>
              <a:t> și </a:t>
            </a:r>
            <a:r>
              <a:rPr lang="en-US" dirty="0">
                <a:latin typeface="Calibri" pitchFamily="34" charset="0"/>
              </a:rPr>
              <a:t>“max” </a:t>
            </a:r>
            <a:r>
              <a:rPr lang="en-US" dirty="0" err="1">
                <a:latin typeface="Calibri" pitchFamily="34" charset="0"/>
              </a:rPr>
              <a:t>sunt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ini</a:t>
            </a:r>
            <a:r>
              <a:rPr lang="ro-RO" dirty="0" err="1">
                <a:latin typeface="Calibri" pitchFamily="34" charset="0"/>
              </a:rPr>
              <a:t>țializate</a:t>
            </a:r>
            <a:r>
              <a:rPr lang="ro-RO" dirty="0">
                <a:latin typeface="Calibri" pitchFamily="34" charset="0"/>
              </a:rPr>
              <a:t> cu valoarea primului element de vector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[0]</a:t>
            </a:r>
            <a:r>
              <a:rPr lang="en-US" dirty="0">
                <a:latin typeface="Calibri" pitchFamily="34" charset="0"/>
              </a:rPr>
              <a:t>”. </a:t>
            </a:r>
            <a:endParaRPr lang="ro-RO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 dirty="0">
                <a:latin typeface="Calibri" pitchFamily="34" charset="0"/>
              </a:rPr>
              <a:t>  După memorarea elementelor, parcurgem vectorul (cu repetiția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 dirty="0">
                <a:latin typeface="Calibri" pitchFamily="34" charset="0"/>
              </a:rPr>
              <a:t>”</a:t>
            </a:r>
            <a:r>
              <a:rPr lang="ro-RO" dirty="0">
                <a:latin typeface="Calibri" pitchFamily="34" charset="0"/>
              </a:rPr>
              <a:t>)</a:t>
            </a:r>
            <a:r>
              <a:rPr lang="en-US" dirty="0"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 C</a:t>
            </a:r>
            <a:r>
              <a:rPr lang="ro-RO" dirty="0" err="1">
                <a:latin typeface="Calibri" pitchFamily="34" charset="0"/>
              </a:rPr>
              <a:t>omparăm</a:t>
            </a:r>
            <a:r>
              <a:rPr lang="ro-RO" dirty="0">
                <a:latin typeface="Calibri" pitchFamily="34" charset="0"/>
              </a:rPr>
              <a:t> pentru fiecare element dacă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este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mai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mic</a:t>
            </a:r>
            <a:r>
              <a:rPr lang="en-US" dirty="0">
                <a:latin typeface="Calibri" pitchFamily="34" charset="0"/>
              </a:rPr>
              <a:t> ca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”. </a:t>
            </a:r>
            <a:r>
              <a:rPr lang="en-US" dirty="0" err="1">
                <a:latin typeface="Calibri" pitchFamily="34" charset="0"/>
              </a:rPr>
              <a:t>Dac</a:t>
            </a:r>
            <a:r>
              <a:rPr lang="ro-RO" dirty="0">
                <a:latin typeface="Calibri" pitchFamily="34" charset="0"/>
              </a:rPr>
              <a:t>ă da, 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atunci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acesta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devine</a:t>
            </a:r>
            <a:r>
              <a:rPr lang="en-US" dirty="0">
                <a:latin typeface="Calibri" pitchFamily="34" charset="0"/>
              </a:rPr>
              <a:t>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min=v</a:t>
            </a:r>
            <a:r>
              <a:rPr lang="ro-RO" dirty="0" err="1">
                <a:solidFill>
                  <a:srgbClr val="FF0000"/>
                </a:solidFill>
                <a:latin typeface="Calibri" pitchFamily="34" charset="0"/>
              </a:rPr>
              <a:t>ec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]</a:t>
            </a:r>
            <a:r>
              <a:rPr lang="ro-RO" dirty="0">
                <a:latin typeface="Calibri" pitchFamily="34" charset="0"/>
              </a:rPr>
              <a:t>)</a:t>
            </a:r>
            <a:r>
              <a:rPr lang="en-US" dirty="0">
                <a:latin typeface="Calibri" pitchFamily="34" charset="0"/>
              </a:rPr>
              <a:t> </a:t>
            </a:r>
            <a:endParaRPr lang="ro-RO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 dirty="0">
                <a:latin typeface="Calibri" pitchFamily="34" charset="0"/>
              </a:rPr>
              <a:t>  Comparăm și dacă este mai mare ca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ro-RO" dirty="0" err="1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dirty="0">
                <a:latin typeface="Calibri" pitchFamily="34" charset="0"/>
              </a:rPr>
              <a:t>”</a:t>
            </a:r>
            <a:r>
              <a:rPr lang="ro-RO" dirty="0">
                <a:latin typeface="Calibri" pitchFamily="34" charset="0"/>
              </a:rPr>
              <a:t>. Dacă </a:t>
            </a:r>
            <a:r>
              <a:rPr lang="ro-RO" dirty="0" err="1">
                <a:latin typeface="Calibri" pitchFamily="34" charset="0"/>
              </a:rPr>
              <a:t>dacă</a:t>
            </a:r>
            <a:r>
              <a:rPr lang="ro-RO" dirty="0">
                <a:latin typeface="Calibri" pitchFamily="34" charset="0"/>
              </a:rPr>
              <a:t> da,  acest</a:t>
            </a:r>
            <a:r>
              <a:rPr lang="en-US" dirty="0" err="1">
                <a:latin typeface="Calibri" pitchFamily="34" charset="0"/>
              </a:rPr>
              <a:t>uia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i</a:t>
            </a:r>
            <a:r>
              <a:rPr lang="en-US" dirty="0">
                <a:latin typeface="Calibri" pitchFamily="34" charset="0"/>
              </a:rPr>
              <a:t> se </a:t>
            </a:r>
            <a:r>
              <a:rPr lang="en-US" dirty="0" err="1">
                <a:latin typeface="Calibri" pitchFamily="34" charset="0"/>
              </a:rPr>
              <a:t>atribuie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valoarea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lui</a:t>
            </a:r>
            <a:r>
              <a:rPr lang="en-US" dirty="0">
                <a:latin typeface="Calibri" pitchFamily="34" charset="0"/>
              </a:rPr>
              <a:t>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ro-RO" dirty="0">
                <a:latin typeface="Calibri" pitchFamily="34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max=v</a:t>
            </a:r>
            <a:r>
              <a:rPr lang="ro-RO" dirty="0" err="1">
                <a:solidFill>
                  <a:srgbClr val="FF0000"/>
                </a:solidFill>
                <a:latin typeface="Calibri" pitchFamily="34" charset="0"/>
              </a:rPr>
              <a:t>ec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]</a:t>
            </a:r>
            <a:r>
              <a:rPr lang="ro-RO" dirty="0">
                <a:latin typeface="Calibri" pitchFamily="34" charset="0"/>
              </a:rPr>
              <a:t>)</a:t>
            </a:r>
            <a:r>
              <a:rPr lang="en-US" dirty="0">
                <a:latin typeface="Calibri" pitchFamily="34" charset="0"/>
              </a:rPr>
              <a:t>. 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 La </a:t>
            </a:r>
            <a:r>
              <a:rPr lang="en-US" dirty="0" err="1">
                <a:latin typeface="Calibri" pitchFamily="34" charset="0"/>
              </a:rPr>
              <a:t>terminarea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parcurgerii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valorile</a:t>
            </a:r>
            <a:r>
              <a:rPr lang="en-US" dirty="0">
                <a:latin typeface="Calibri" pitchFamily="34" charset="0"/>
              </a:rPr>
              <a:t>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ro-RO" dirty="0">
                <a:latin typeface="Calibri" pitchFamily="34" charset="0"/>
              </a:rPr>
              <a:t>și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en-US" dirty="0" err="1">
                <a:latin typeface="Calibri" pitchFamily="34" charset="0"/>
              </a:rPr>
              <a:t>sunt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afi</a:t>
            </a:r>
            <a:r>
              <a:rPr lang="ro-RO" dirty="0" err="1">
                <a:latin typeface="Calibri" pitchFamily="34" charset="0"/>
              </a:rPr>
              <a:t>șate</a:t>
            </a:r>
            <a:r>
              <a:rPr lang="ro-RO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(vector</a:t>
            </a:r>
            <a:r>
              <a:rPr lang="ro-RO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)</a:t>
            </a:r>
          </a:p>
        </p:txBody>
      </p:sp>
      <p:graphicFrame>
        <p:nvGraphicFramePr>
          <p:cNvPr id="17" name="Diagram 16"/>
          <p:cNvGraphicFramePr/>
          <p:nvPr/>
        </p:nvGraphicFramePr>
        <p:xfrm>
          <a:off x="1524000" y="1651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7" name="TextBox 27">
            <a:hlinkClick r:id="rId6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23622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8" name="TextBox 29">
            <a:hlinkClick r:id="rId7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29718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9" name="TextBox 31">
            <a:hlinkClick r:id="rId8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36576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80" name="TextBox 32">
            <a:hlinkClick r:id="rId9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43434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81" name="TextBox 33">
            <a:hlinkClick r:id="rId10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49530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82" name="TextBox 34">
            <a:hlinkClick r:id="rId10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17526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3083" name="Picture 3" descr="D:\Users\x\Desktop\Picture1.gif">
            <a:hlinkClick r:id="" action="ppaction://hlinkshowjump?jump=endshow" highlightClick="1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24800" y="6019800"/>
            <a:ext cx="574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400" y="3316069"/>
            <a:ext cx="1447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Exemple</a:t>
            </a:r>
            <a:endParaRPr lang="en-US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09800" y="3352800"/>
            <a:ext cx="6324600" cy="71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Memorarea și prelucrarea mediilor de absolvire pentru totalitatea elevilor  unui  liceu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33400" y="3962400"/>
            <a:ext cx="1447800" cy="1752600"/>
          </a:xfrm>
          <a:prstGeom prst="roundRect">
            <a:avLst>
              <a:gd name="adj" fmla="val 740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o-RO" sz="8800">
                <a:solidFill>
                  <a:srgbClr val="000000"/>
                </a:solidFill>
                <a:latin typeface="Arial" charset="0"/>
                <a:cs typeface="Arial" charset="0"/>
              </a:rPr>
              <a:t>!</a:t>
            </a:r>
            <a:endParaRPr lang="en-US" sz="88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30480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3400" y="1295400"/>
            <a:ext cx="8001000" cy="1754188"/>
            <a:chOff x="533400" y="1295400"/>
            <a:chExt cx="8001000" cy="1754326"/>
          </a:xfrm>
        </p:grpSpPr>
        <p:sp>
          <p:nvSpPr>
            <p:cNvPr id="23" name="TextBox 22"/>
            <p:cNvSpPr txBox="1"/>
            <p:nvPr/>
          </p:nvSpPr>
          <p:spPr>
            <a:xfrm>
              <a:off x="533400" y="1295400"/>
              <a:ext cx="8001000" cy="17543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    Numărul de variabile ce pot fi declarate și utilizate într-o aplicație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    este limitat. Există aplicații care necesită memorarea și prelucrarea unor serii de sute și mii de valori. Accesarea unui număr mare de variabile este anevoios și generator de erori. Pentru a rezolva această problemă au fost create structuri de date (colecții de date) specializate ce ocupă spații de memorie învecinate și în care aranjarea lor este interdependentă.</a:t>
              </a:r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" y="1417320"/>
              <a:ext cx="1524000" cy="461665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 sz="2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Necesitate</a:t>
              </a:r>
              <a:endPara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209800" y="4191000"/>
            <a:ext cx="6324600" cy="71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Memorarea și identificarea numerelor de înmatriculare ale autovehiculelor dintr-un județ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5006975"/>
            <a:ext cx="6324600" cy="71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o-RO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Evidența biletelor eliberate (vândute) către clienți cu ocazia unui spectacol de anvergură (</a:t>
            </a:r>
            <a:r>
              <a:rPr lang="ro-RO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 exemplul pe un stadion</a:t>
            </a:r>
            <a:r>
              <a:rPr lang="ro-RO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Action Button: Home 21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5800" y="3316069"/>
            <a:ext cx="1447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eclarare </a:t>
            </a:r>
            <a:endParaRPr lang="en-US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38400" y="3352800"/>
            <a:ext cx="57912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Tip_de_bază nume_tablou 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[dimensiune_max]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05000" y="4114800"/>
            <a:ext cx="6324600" cy="338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Tip_de_bază  - precizează tipul datelor (întregi, caracter, etc.)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05000" y="4538663"/>
            <a:ext cx="6324600" cy="338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 tablou – identificator, precizează numele dat tabloului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5000" y="4953000"/>
            <a:ext cx="6324600" cy="338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Dimensiune max – numărul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 de 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(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constantă întreagă)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85800" y="4038600"/>
            <a:ext cx="990600" cy="175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6600">
                <a:latin typeface="Arial" pitchFamily="34" charset="0"/>
                <a:cs typeface="Arial" pitchFamily="34" charset="0"/>
              </a:rPr>
              <a:t>!</a:t>
            </a:r>
            <a:endParaRPr lang="en-US" sz="6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30480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3400" y="1295400"/>
            <a:ext cx="8001000" cy="1200150"/>
            <a:chOff x="533400" y="1295400"/>
            <a:chExt cx="8001000" cy="1200329"/>
          </a:xfrm>
        </p:grpSpPr>
        <p:sp>
          <p:nvSpPr>
            <p:cNvPr id="23" name="TextBox 22"/>
            <p:cNvSpPr txBox="1"/>
            <p:nvPr/>
          </p:nvSpPr>
          <p:spPr>
            <a:xfrm>
              <a:off x="533400" y="1295400"/>
              <a:ext cx="8001000" cy="120032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Structură de date</a:t>
              </a:r>
              <a:r>
                <a:rPr lang="en-US"/>
                <a:t> c</a:t>
              </a:r>
              <a:r>
                <a:rPr lang="ro-RO"/>
                <a:t>ăreia i se atribuie un nume. Este formată dintr-o         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c</a:t>
              </a:r>
              <a:r>
                <a:rPr lang="en-US"/>
                <a:t>olec</a:t>
              </a:r>
              <a:r>
                <a:rPr lang="ro-RO"/>
                <a:t>ție de elemente de același tip, dispuse contiguu într-un bloc de memorie. Elementele pot fi accesate individual prin indici sau ca un tot unitar. Toate elementele au un predecesor </a:t>
              </a:r>
              <a:r>
                <a:rPr lang="ro-RO" sz="1600"/>
                <a:t>(excepție primul) </a:t>
              </a:r>
              <a:r>
                <a:rPr lang="ro-RO"/>
                <a:t>și un succesor </a:t>
              </a:r>
              <a:r>
                <a:rPr lang="ro-RO" sz="1600"/>
                <a:t>(excepție ultimul</a:t>
              </a:r>
              <a:r>
                <a:rPr lang="ro-RO"/>
                <a:t>)</a:t>
              </a:r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" y="1417320"/>
              <a:ext cx="1295400" cy="4572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Defini</a:t>
              </a:r>
              <a:r>
                <a:rPr lang="ro-RO" sz="2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ție </a:t>
              </a:r>
              <a:endPara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905000" y="5376863"/>
            <a:ext cx="6324600" cy="338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Dimensiune max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memoria fizică alocată. Dimens.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ogică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≤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dimens.max</a:t>
            </a:r>
          </a:p>
        </p:txBody>
      </p:sp>
      <p:sp>
        <p:nvSpPr>
          <p:cNvPr id="20" name="Action Button: Home 19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33600" y="1447800"/>
            <a:ext cx="4648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Declararea tablourilor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2819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const int max=99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[max];  </a:t>
            </a:r>
            <a:r>
              <a:rPr lang="en-US">
                <a:solidFill>
                  <a:schemeClr val="tx1"/>
                </a:solidFill>
              </a:rPr>
              <a:t>vectorul (poate)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99 </a:t>
            </a:r>
            <a:r>
              <a:rPr lang="ro-RO">
                <a:solidFill>
                  <a:schemeClr val="tx1"/>
                </a:solidFill>
              </a:rPr>
              <a:t>elem</a:t>
            </a:r>
            <a:r>
              <a:rPr lang="en-US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057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34245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float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[99]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vectorul (poate)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99 </a:t>
            </a:r>
            <a:r>
              <a:rPr lang="ro-RO">
                <a:solidFill>
                  <a:schemeClr val="tx1"/>
                </a:solidFill>
              </a:rPr>
              <a:t>elem</a:t>
            </a:r>
            <a:r>
              <a:rPr lang="en-US">
                <a:solidFill>
                  <a:schemeClr val="tx1"/>
                </a:solidFill>
              </a:rPr>
              <a:t> de tip float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4038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r>
              <a:rPr lang="en-US">
                <a:solidFill>
                  <a:schemeClr val="tx1"/>
                </a:solidFill>
              </a:rPr>
              <a:t>vectorul (poate)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3</a:t>
            </a:r>
            <a:r>
              <a:rPr lang="ro-RO">
                <a:solidFill>
                  <a:schemeClr val="tx1"/>
                </a:solidFill>
              </a:rPr>
              <a:t> elemente de tip char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46437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sir[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3*3+2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>
                <a:solidFill>
                  <a:schemeClr val="tx1"/>
                </a:solidFill>
              </a:rPr>
              <a:t>vectorul “sir”(poate) con</a:t>
            </a:r>
            <a:r>
              <a:rPr lang="ro-RO">
                <a:solidFill>
                  <a:schemeClr val="tx1"/>
                </a:solidFill>
              </a:rPr>
              <a:t>țin</a:t>
            </a:r>
            <a:r>
              <a:rPr lang="en-US">
                <a:solidFill>
                  <a:schemeClr val="tx1"/>
                </a:solidFill>
              </a:rPr>
              <a:t>e 11</a:t>
            </a:r>
            <a:r>
              <a:rPr lang="ro-RO">
                <a:solidFill>
                  <a:schemeClr val="tx1"/>
                </a:solidFill>
              </a:rPr>
              <a:t> elemente de tip </a:t>
            </a:r>
            <a:r>
              <a:rPr lang="en-US">
                <a:solidFill>
                  <a:schemeClr val="tx1"/>
                </a:solidFill>
              </a:rPr>
              <a:t>char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52533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a[99], b[99] ;  </a:t>
            </a:r>
            <a:r>
              <a:rPr lang="ro-RO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au fost declara</a:t>
            </a:r>
            <a:r>
              <a:rPr lang="ro-RO">
                <a:solidFill>
                  <a:schemeClr val="tx1"/>
                </a:solidFill>
              </a:rPr>
              <a:t>ți doi vectori a, b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2098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]; 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r>
              <a:rPr lang="en-US">
                <a:solidFill>
                  <a:schemeClr val="tx1"/>
                </a:solidFill>
              </a:rPr>
              <a:t>  vectorul </a:t>
            </a:r>
            <a:r>
              <a:rPr lang="ro-RO">
                <a:solidFill>
                  <a:schemeClr val="tx1"/>
                </a:solidFill>
              </a:rPr>
              <a:t>(poate) </a:t>
            </a:r>
            <a:r>
              <a:rPr lang="en-US">
                <a:solidFill>
                  <a:schemeClr val="tx1"/>
                </a:solidFill>
              </a:rPr>
              <a:t>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3 </a:t>
            </a:r>
            <a:r>
              <a:rPr lang="ro-RO">
                <a:solidFill>
                  <a:schemeClr val="tx1"/>
                </a:solidFill>
              </a:rPr>
              <a:t>elemente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ro-RO">
                <a:solidFill>
                  <a:schemeClr val="tx1"/>
                </a:solidFill>
              </a:rPr>
              <a:t>de tip int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ight Arrow 10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Action Button: Home 17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5800" y="25908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integer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[99]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ro-RO">
                <a:solidFill>
                  <a:schemeClr val="tx1"/>
                </a:solidFill>
              </a:rPr>
              <a:t>tipul integer nu e definit in C++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2098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3276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float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max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“</a:t>
            </a:r>
            <a:r>
              <a:rPr lang="ro-RO">
                <a:solidFill>
                  <a:schemeClr val="tx1"/>
                </a:solidFill>
              </a:rPr>
              <a:t>max</a:t>
            </a:r>
            <a:r>
              <a:rPr lang="en-US">
                <a:solidFill>
                  <a:schemeClr val="tx1"/>
                </a:solidFill>
              </a:rPr>
              <a:t>” </a:t>
            </a:r>
            <a:r>
              <a:rPr lang="ro-RO">
                <a:solidFill>
                  <a:schemeClr val="tx1"/>
                </a:solidFill>
              </a:rPr>
              <a:t>este declarat ca variabilă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3962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  vec 1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3*9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o-RO">
                <a:solidFill>
                  <a:schemeClr val="tx1"/>
                </a:solidFill>
              </a:rPr>
              <a:t>în nume există caracterul </a:t>
            </a:r>
            <a:r>
              <a:rPr lang="en-US">
                <a:solidFill>
                  <a:schemeClr val="tx1"/>
                </a:solidFill>
              </a:rPr>
              <a:t>“</a:t>
            </a:r>
            <a:r>
              <a:rPr lang="ro-RO">
                <a:solidFill>
                  <a:schemeClr val="tx1"/>
                </a:solidFill>
              </a:rPr>
              <a:t>spațiu</a:t>
            </a:r>
            <a:r>
              <a:rPr lang="en-US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46482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char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[99]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</a:t>
            </a:r>
            <a:r>
              <a:rPr lang="ro-RO">
                <a:solidFill>
                  <a:schemeClr val="tx1"/>
                </a:solidFill>
              </a:rPr>
              <a:t>s-a folosit ca nume cuvântul rezervat </a:t>
            </a:r>
            <a:r>
              <a:rPr lang="en-US">
                <a:solidFill>
                  <a:schemeClr val="tx1"/>
                </a:solidFill>
              </a:rPr>
              <a:t>“</a:t>
            </a:r>
            <a:r>
              <a:rPr lang="ro-RO">
                <a:solidFill>
                  <a:schemeClr val="tx1"/>
                </a:solidFill>
              </a:rPr>
              <a:t>char</a:t>
            </a:r>
            <a:r>
              <a:rPr lang="en-US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638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Exemple  incorecte de declarare pentru că :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ight Arrow 10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Left Arrow 14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Action Button: Home 17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33600" y="1447800"/>
            <a:ext cx="4648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Inițializarea tablourilor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2819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}; 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  vectorul con</a:t>
            </a:r>
            <a:r>
              <a:rPr lang="ro-RO">
                <a:solidFill>
                  <a:schemeClr val="tx1"/>
                </a:solidFill>
              </a:rPr>
              <a:t>ține elemente</a:t>
            </a:r>
            <a:r>
              <a:rPr lang="en-US">
                <a:solidFill>
                  <a:schemeClr val="tx1"/>
                </a:solidFill>
              </a:rPr>
              <a:t>le din acolad</a:t>
            </a:r>
            <a:r>
              <a:rPr lang="ro-RO">
                <a:solidFill>
                  <a:schemeClr val="tx1"/>
                </a:solidFill>
              </a:rPr>
              <a:t>ă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057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34245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float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[]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1.4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-2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1.2e+2};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>
                <a:solidFill>
                  <a:schemeClr val="tx1"/>
                </a:solidFill>
              </a:rPr>
              <a:t>con</a:t>
            </a:r>
            <a:r>
              <a:rPr lang="ro-RO">
                <a:solidFill>
                  <a:schemeClr val="tx1"/>
                </a:solidFill>
              </a:rPr>
              <a:t>țin</a:t>
            </a:r>
            <a:r>
              <a:rPr lang="en-US">
                <a:solidFill>
                  <a:schemeClr val="tx1"/>
                </a:solidFill>
              </a:rPr>
              <a:t>utul este indicat </a:t>
            </a:r>
            <a:r>
              <a:rPr lang="ro-RO">
                <a:solidFill>
                  <a:schemeClr val="tx1"/>
                </a:solidFill>
              </a:rPr>
              <a:t>în acoladă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4038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{‘a’, ‘b’, ‘c’};  </a:t>
            </a:r>
            <a:r>
              <a:rPr lang="en-US">
                <a:solidFill>
                  <a:schemeClr val="tx1"/>
                </a:solidFill>
              </a:rPr>
              <a:t>vectorul 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caracterele a, b ,c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46437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sir[]={“vector”}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r>
              <a:rPr lang="en-US">
                <a:solidFill>
                  <a:schemeClr val="tx1"/>
                </a:solidFill>
              </a:rPr>
              <a:t>vectorul “sir” con</a:t>
            </a:r>
            <a:r>
              <a:rPr lang="ro-RO">
                <a:solidFill>
                  <a:schemeClr val="tx1"/>
                </a:solidFill>
              </a:rPr>
              <a:t>țin</a:t>
            </a:r>
            <a:r>
              <a:rPr lang="en-US">
                <a:solidFill>
                  <a:schemeClr val="tx1"/>
                </a:solidFill>
              </a:rPr>
              <a:t>e 6</a:t>
            </a:r>
            <a:r>
              <a:rPr lang="ro-RO">
                <a:solidFill>
                  <a:schemeClr val="tx1"/>
                </a:solidFill>
              </a:rPr>
              <a:t> elemente de tip </a:t>
            </a:r>
            <a:r>
              <a:rPr lang="en-US">
                <a:solidFill>
                  <a:schemeClr val="tx1"/>
                </a:solidFill>
              </a:rPr>
              <a:t>char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52533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sir[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]={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char(97), char(98)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} ;  </a:t>
            </a:r>
            <a:r>
              <a:rPr lang="ro-RO">
                <a:solidFill>
                  <a:schemeClr val="tx1"/>
                </a:solidFill>
              </a:rPr>
              <a:t>vectorul c</a:t>
            </a:r>
            <a:r>
              <a:rPr lang="en-US">
                <a:solidFill>
                  <a:schemeClr val="tx1"/>
                </a:solidFill>
              </a:rPr>
              <a:t>on</a:t>
            </a:r>
            <a:r>
              <a:rPr lang="ro-RO">
                <a:solidFill>
                  <a:schemeClr val="tx1"/>
                </a:solidFill>
              </a:rPr>
              <a:t>ține caracterele  a, b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2098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]; 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  vectorul </a:t>
            </a:r>
            <a:r>
              <a:rPr lang="ro-RO">
                <a:solidFill>
                  <a:schemeClr val="tx1"/>
                </a:solidFill>
              </a:rPr>
              <a:t>(poate) </a:t>
            </a:r>
            <a:r>
              <a:rPr lang="en-US">
                <a:solidFill>
                  <a:schemeClr val="tx1"/>
                </a:solidFill>
              </a:rPr>
              <a:t>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3 </a:t>
            </a:r>
            <a:r>
              <a:rPr lang="ro-RO">
                <a:solidFill>
                  <a:schemeClr val="tx1"/>
                </a:solidFill>
              </a:rPr>
              <a:t>elemente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ro-RO">
                <a:solidFill>
                  <a:schemeClr val="tx1"/>
                </a:solidFill>
              </a:rPr>
              <a:t>de tip int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ction Button: Home 17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5800" y="4791075"/>
            <a:ext cx="7467600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>
                <a:solidFill>
                  <a:srgbClr val="FF0000"/>
                </a:solidFill>
              </a:rPr>
              <a:t>Primul element din vector are numărul de ordine (indicele) zero !         </a:t>
            </a:r>
            <a:r>
              <a:rPr lang="en-US">
                <a:solidFill>
                  <a:srgbClr val="FF0000"/>
                </a:solidFill>
              </a:rPr>
              <a:t>    </a:t>
            </a:r>
            <a:r>
              <a:rPr lang="ro-RO">
                <a:solidFill>
                  <a:srgbClr val="FF0000"/>
                </a:solidFill>
              </a:rPr>
              <a:t> </a:t>
            </a:r>
            <a:r>
              <a:rPr lang="ro-RO"/>
              <a:t>Astfel, e</a:t>
            </a:r>
            <a:r>
              <a:rPr lang="en-US"/>
              <a:t>lementul cu num</a:t>
            </a:r>
            <a:r>
              <a:rPr lang="ro-RO"/>
              <a:t>ăr de ordine 0 din vector este 12, elementul al 2-lea este 23 și elementul 45 este al 4-lea element din vector (are indicele 3).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181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[0]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057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43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5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67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[3]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05400" y="3424238"/>
          <a:ext cx="3048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34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45</a:t>
                      </a:r>
                      <a:endParaRPr lang="en-US" sz="24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85800" y="3420070"/>
            <a:ext cx="38100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[4]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{12, 23, 34, 45};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4186535"/>
            <a:ext cx="38100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Referirea la elemente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5296694" y="4071144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6057107" y="4071144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6819107" y="4071144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7581107" y="4071144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0" y="2286000"/>
            <a:ext cx="75438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>
                <a:solidFill>
                  <a:srgbClr val="FF0000"/>
                </a:solidFill>
              </a:rPr>
              <a:t>Se folosește numele tabloului urmat de indicele (numărul de ordine) elementului referit, înscris între paranteze pătrate</a:t>
            </a:r>
            <a:r>
              <a:rPr lang="en-US">
                <a:solidFill>
                  <a:srgbClr val="FF0000"/>
                </a:solidFill>
              </a:rPr>
              <a:t>.</a:t>
            </a:r>
            <a:r>
              <a:rPr lang="ro-RO">
                <a:solidFill>
                  <a:srgbClr val="FF0000"/>
                </a:solidFill>
              </a:rPr>
              <a:t> Ex. </a:t>
            </a:r>
            <a:r>
              <a:rPr lang="en-US">
                <a:solidFill>
                  <a:schemeClr val="tx1"/>
                </a:solidFill>
              </a:rPr>
              <a:t>n</a:t>
            </a:r>
            <a:r>
              <a:rPr lang="ro-RO">
                <a:solidFill>
                  <a:schemeClr val="tx1"/>
                </a:solidFill>
              </a:rPr>
              <a:t>ume</a:t>
            </a:r>
            <a:r>
              <a:rPr lang="en-US">
                <a:solidFill>
                  <a:schemeClr val="tx1"/>
                </a:solidFill>
              </a:rPr>
              <a:t>[indice]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685800" y="3200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33600" y="1447800"/>
            <a:ext cx="4343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Accesul la elementele tabloului :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Action Button: Home 26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33600" y="1371600"/>
            <a:ext cx="4648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Operații posibile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>
            <a:hlinkClick r:id="rId2" action="ppaction://hlinksldjump" tooltip="Click pentru detalii"/>
          </p:cNvPr>
          <p:cNvSpPr txBox="1"/>
          <p:nvPr/>
        </p:nvSpPr>
        <p:spPr>
          <a:xfrm>
            <a:off x="685800" y="26670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Memorarea</a:t>
            </a:r>
            <a:r>
              <a:rPr lang="ro-RO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și afișarea elementelor  unui tablou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19812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hlinkClick r:id="rId3" action="ppaction://hlinksldjump" tooltip="Click pentru detalii"/>
          </p:cNvPr>
          <p:cNvSpPr txBox="1"/>
          <p:nvPr/>
        </p:nvSpPr>
        <p:spPr>
          <a:xfrm>
            <a:off x="685800" y="3200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Parcurgerea</a:t>
            </a: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și căutarea elementelor memorate în tablou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hlinkClick r:id="rId4" action="ppaction://hlinksldjump" tooltip="Click pentru detalii"/>
          </p:cNvPr>
          <p:cNvSpPr txBox="1"/>
          <p:nvPr/>
        </p:nvSpPr>
        <p:spPr>
          <a:xfrm>
            <a:off x="685800" y="2133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Inițializarea (generarea) tabloului unidimensional 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hlinkClick r:id="rId3" action="ppaction://hlinksldjump" tooltip="Click pentru detalii"/>
          </p:cNvPr>
          <p:cNvSpPr txBox="1"/>
          <p:nvPr/>
        </p:nvSpPr>
        <p:spPr>
          <a:xfrm>
            <a:off x="671538" y="37293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Prelucrarea elementelor tabloului </a:t>
            </a:r>
            <a:r>
              <a:rPr lang="ro-RO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(sume, medii , căutări, maxime, verificări)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Action Button: Home 19">
            <a:hlinkClick r:id="rId5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3">
            <a:hlinkClick r:id="" action="ppaction://noaction" tooltip="Click pentru detalii"/>
          </p:cNvPr>
          <p:cNvSpPr txBox="1"/>
          <p:nvPr/>
        </p:nvSpPr>
        <p:spPr>
          <a:xfrm>
            <a:off x="685800" y="42627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r>
              <a:rPr lang="ro-RO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ăutarea</a:t>
            </a:r>
            <a:r>
              <a:rPr lang="ro-RO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unei valori in </a:t>
            </a: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tablou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8">
            <a:hlinkClick r:id="rId6" action="ppaction://hlinksldjump" tooltip="Click pentru detalii"/>
          </p:cNvPr>
          <p:cNvSpPr txBox="1"/>
          <p:nvPr/>
        </p:nvSpPr>
        <p:spPr>
          <a:xfrm>
            <a:off x="685800" y="47961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Sortarea elementelor unui tablou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0">
            <a:hlinkClick r:id="" action="ppaction://noaction" tooltip="Click pentru detalii"/>
          </p:cNvPr>
          <p:cNvSpPr txBox="1"/>
          <p:nvPr/>
        </p:nvSpPr>
        <p:spPr>
          <a:xfrm>
            <a:off x="685800" y="53295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Interclasarea (concatenarea) a doi vectori sortați anterior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1614</Words>
  <Application>Microsoft Office PowerPoint</Application>
  <PresentationFormat>Expunere pe ecran (4:3)</PresentationFormat>
  <Paragraphs>184</Paragraphs>
  <Slides>14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14</vt:i4>
      </vt:variant>
    </vt:vector>
  </HeadingPairs>
  <TitlesOfParts>
    <vt:vector size="15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Diapozitivul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5</cp:revision>
  <dcterms:created xsi:type="dcterms:W3CDTF">2013-03-05T19:52:18Z</dcterms:created>
  <dcterms:modified xsi:type="dcterms:W3CDTF">2013-03-18T20:04:28Z</dcterms:modified>
</cp:coreProperties>
</file>